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264" r:id="rId15"/>
    <p:sldId id="267" r:id="rId16"/>
    <p:sldId id="292" r:id="rId17"/>
    <p:sldId id="305" r:id="rId18"/>
    <p:sldId id="277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C00"/>
    <a:srgbClr val="E9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68" autoAdjust="0"/>
  </p:normalViewPr>
  <p:slideViewPr>
    <p:cSldViewPr>
      <p:cViewPr>
        <p:scale>
          <a:sx n="64" d="100"/>
          <a:sy n="64" d="100"/>
        </p:scale>
        <p:origin x="-1336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33954-ECD4-47F1-9BB7-AEEDB8801ADC}" type="datetimeFigureOut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1517B-444D-4D96-AAF0-8A831AF8E6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28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CC74-6939-4C91-A23C-F79C28C0F847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94ACE-630C-4F45-B0EF-62EADD929693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03FD-5F09-469B-9313-AF7F161CCC14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4465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4713388"/>
          </a:xfrm>
        </p:spPr>
        <p:txBody>
          <a:bodyPr/>
          <a:lstStyle>
            <a:lvl1pPr>
              <a:lnSpc>
                <a:spcPct val="130000"/>
              </a:lnSpc>
              <a:defRPr sz="24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lnSpc>
                <a:spcPct val="130000"/>
              </a:lnSpc>
              <a:defRPr sz="200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>
              <a:lnSpc>
                <a:spcPct val="130000"/>
              </a:lnSpc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>
              <a:lnSpc>
                <a:spcPct val="130000"/>
              </a:lnSpc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D11A-90D2-498D-BA69-75A878BB2AC2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 flipH="1">
            <a:off x="408583" y="908720"/>
            <a:ext cx="216024" cy="2880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H="1">
            <a:off x="560983" y="908720"/>
            <a:ext cx="216024" cy="28803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705161" y="917266"/>
            <a:ext cx="216024" cy="28803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921185" y="1124744"/>
            <a:ext cx="768326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6620A-93D2-46A5-9D1C-8F98022BFCC8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DA0D1-3B89-4B9E-87E5-0607A960439E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235C3-C4AD-47C6-9A21-3262CA7C08FF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B36F8-2941-475C-9E93-CDD0B892F62A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A7C41-ED6D-4AE9-A3DE-EAC27478CCFB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93123-336B-4D7B-A471-65BB5E819A53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F536-F5B0-4877-BD4F-DAA6BFC39729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9FC9-690E-4C04-B845-24279FDC9B71}" type="datetime1">
              <a:rPr lang="zh-CN" altLang="en-US" smtClean="0"/>
              <a:t>2022/10/14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affe.ucsf.edu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tm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60648"/>
            <a:ext cx="5810250" cy="5810250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133025" y="1955373"/>
            <a:ext cx="887795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800" b="1" dirty="0" smtClean="0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Relationship between sleep disturbances and dementia</a:t>
            </a:r>
          </a:p>
        </p:txBody>
      </p:sp>
      <p:sp>
        <p:nvSpPr>
          <p:cNvPr id="20" name="矩形 19"/>
          <p:cNvSpPr/>
          <p:nvPr/>
        </p:nvSpPr>
        <p:spPr>
          <a:xfrm>
            <a:off x="1894620" y="4707141"/>
            <a:ext cx="56973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Le Shi</a:t>
            </a:r>
          </a:p>
          <a:p>
            <a:pPr algn="ctr" fontAlgn="base"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Peking University Sixth Hospital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5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Comment on Meta </a:t>
            </a:r>
            <a:r>
              <a:rPr lang="en-US" altLang="zh-CN" sz="2400" dirty="0"/>
              <a:t>of Sleep Disturbances and Dementia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内容占位符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8" y="1412776"/>
            <a:ext cx="8229600" cy="89352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29" y="1171079"/>
            <a:ext cx="720080" cy="867036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189353"/>
            <a:ext cx="3854761" cy="40705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365104"/>
            <a:ext cx="1506325" cy="1477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60" y="2192331"/>
            <a:ext cx="1434317" cy="138242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084168" y="5877272"/>
            <a:ext cx="2698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fi-FI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Prof. Roneil G </a:t>
            </a:r>
            <a:r>
              <a:rPr lang="fi-FI" altLang="zh-CN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Malkani</a:t>
            </a:r>
          </a:p>
          <a:p>
            <a:pPr defTabSz="45720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Northwestern University</a:t>
            </a:r>
            <a:r>
              <a:rPr lang="fi-FI" altLang="zh-CN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</a:t>
            </a:r>
            <a:endParaRPr lang="zh-CN" altLang="en-US" b="1" dirty="0">
              <a:solidFill>
                <a:srgbClr val="000000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12160" y="3574757"/>
            <a:ext cx="2634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Prof. </a:t>
            </a:r>
            <a:r>
              <a:rPr lang="fi-FI" altLang="zh-CN" b="1" dirty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Phyllis C </a:t>
            </a:r>
            <a:r>
              <a:rPr lang="fi-FI" altLang="zh-CN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Zee</a:t>
            </a:r>
          </a:p>
          <a:p>
            <a:pPr defTabSz="45720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Northwestern University</a:t>
            </a:r>
            <a:endParaRPr lang="fi-FI" altLang="zh-CN" b="1" dirty="0">
              <a:solidFill>
                <a:srgbClr val="000000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9689" y="6354326"/>
            <a:ext cx="3786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Malkani and Zee, Sleep Med Rev 2018 </a:t>
            </a:r>
            <a:endParaRPr lang="zh-CN" altLang="en-US" sz="1600" i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922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Sleep </a:t>
            </a:r>
            <a:r>
              <a:rPr lang="en-US" altLang="zh-CN" dirty="0"/>
              <a:t>Disturbances and </a:t>
            </a:r>
            <a:r>
              <a:rPr lang="en-US" altLang="zh-CN" dirty="0" smtClean="0"/>
              <a:t>Amyloid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As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biomarker for dementia, detecting </a:t>
            </a:r>
            <a:r>
              <a:rPr lang="en-US" altLang="zh-CN" sz="2000" dirty="0" smtClean="0"/>
              <a:t>amyloid (Aβ) </a:t>
            </a:r>
            <a:r>
              <a:rPr lang="en-US" altLang="zh-CN" sz="2000" dirty="0"/>
              <a:t>in cognitively normal older adults has </a:t>
            </a:r>
            <a:r>
              <a:rPr lang="en-US" altLang="zh-CN" sz="2000" dirty="0" smtClean="0"/>
              <a:t>clinical </a:t>
            </a:r>
            <a:r>
              <a:rPr lang="en-US" altLang="zh-CN" sz="2000" dirty="0"/>
              <a:t>implications for the prevention and intervention of cognitive decline and dementia </a:t>
            </a:r>
            <a:r>
              <a:rPr lang="en-US" altLang="zh-CN" sz="2000" dirty="0" smtClean="0"/>
              <a:t>in </a:t>
            </a:r>
            <a:r>
              <a:rPr lang="en-US" altLang="zh-CN" sz="2000" dirty="0"/>
              <a:t>the early stage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552" y="3501008"/>
            <a:ext cx="56166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The relationship </a:t>
            </a:r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between </a:t>
            </a:r>
            <a:r>
              <a:rPr lang="en-US" altLang="zh-CN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sleep </a:t>
            </a:r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disturbances and </a:t>
            </a:r>
            <a:r>
              <a:rPr lang="en-US" altLang="zh-CN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el-GR" altLang="zh-CN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β</a:t>
            </a:r>
            <a:r>
              <a:rPr lang="en-US" altLang="zh-CN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is unclear</a:t>
            </a:r>
            <a:endParaRPr lang="en-US" altLang="zh-CN" sz="2800" b="1" dirty="0">
              <a:solidFill>
                <a:srgbClr val="C0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975210"/>
            <a:ext cx="2365375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6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Sleep Disturbances and Amyloid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1338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sz="2000" dirty="0"/>
              <a:t>This cross-sectional study obtained data from the Alzheimer's Disease Neuroimaging Initiative (</a:t>
            </a:r>
            <a:r>
              <a:rPr lang="en-US" altLang="zh-CN" sz="2000" dirty="0" err="1"/>
              <a:t>ADNI</a:t>
            </a:r>
            <a:r>
              <a:rPr lang="en-US" altLang="zh-CN" sz="2000" dirty="0"/>
              <a:t>) </a:t>
            </a:r>
            <a:r>
              <a:rPr lang="en-US" altLang="zh-CN" sz="2000" dirty="0" smtClean="0"/>
              <a:t>database</a:t>
            </a:r>
          </a:p>
          <a:p>
            <a:pPr>
              <a:spcBef>
                <a:spcPts val="1200"/>
              </a:spcBef>
            </a:pPr>
            <a:r>
              <a:rPr lang="en-US" altLang="zh-CN" sz="2000" dirty="0" smtClean="0"/>
              <a:t>The 1000 cognitively normal participants with a mean (SD) age of 71.9 (6.26) years and 53.9% female were included in this study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284984"/>
            <a:ext cx="7704856" cy="29867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04854" y="6327730"/>
            <a:ext cx="3786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Unpublished data</a:t>
            </a:r>
            <a:endParaRPr lang="zh-CN" altLang="en-US" sz="1600" i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034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Sleep Disturbances and Amyloid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zh-CN" sz="2000" dirty="0" smtClean="0"/>
              <a:t>Sleep </a:t>
            </a:r>
            <a:r>
              <a:rPr lang="en-US" altLang="zh-CN" sz="2000" dirty="0"/>
              <a:t>problems were </a:t>
            </a:r>
            <a:r>
              <a:rPr lang="en-US" altLang="zh-CN" sz="2000" dirty="0" smtClean="0"/>
              <a:t>not associated with brain Aβ </a:t>
            </a:r>
            <a:r>
              <a:rPr lang="en-US" altLang="zh-CN" sz="2000" dirty="0"/>
              <a:t>burden among </a:t>
            </a:r>
            <a:r>
              <a:rPr lang="en-US" altLang="zh-CN" sz="2000" dirty="0" smtClean="0"/>
              <a:t>all participants</a:t>
            </a:r>
          </a:p>
          <a:p>
            <a:pPr>
              <a:spcBef>
                <a:spcPts val="1200"/>
              </a:spcBef>
            </a:pPr>
            <a:r>
              <a:rPr lang="en-US" altLang="zh-CN" sz="2000" dirty="0" smtClean="0"/>
              <a:t>We performed </a:t>
            </a:r>
            <a:r>
              <a:rPr lang="en-US" altLang="zh-CN" sz="2000" dirty="0"/>
              <a:t>a subgroup analysis </a:t>
            </a:r>
            <a:r>
              <a:rPr lang="en-US" altLang="zh-CN" sz="2000" dirty="0" smtClean="0"/>
              <a:t>by </a:t>
            </a:r>
            <a:r>
              <a:rPr lang="en-US" altLang="zh-CN" sz="2000" dirty="0"/>
              <a:t>the presence of the </a:t>
            </a:r>
            <a:r>
              <a:rPr lang="en-US" altLang="zh-CN" sz="2000" dirty="0" err="1"/>
              <a:t>APOE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ε4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FB0ABED5-44F1-B146-8FF9-1A2EAB3C5385}"/>
              </a:ext>
            </a:extLst>
          </p:cNvPr>
          <p:cNvGrpSpPr/>
          <p:nvPr/>
        </p:nvGrpSpPr>
        <p:grpSpPr>
          <a:xfrm>
            <a:off x="611560" y="3089708"/>
            <a:ext cx="7944262" cy="2448272"/>
            <a:chOff x="1377950" y="2076132"/>
            <a:chExt cx="8670290" cy="2885440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C3ABCA42-5AFD-964A-B0DF-DA7217BAF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" t="6712" r="7353" b="4475"/>
            <a:stretch/>
          </p:blipFill>
          <p:spPr bwMode="auto">
            <a:xfrm>
              <a:off x="4271010" y="2076132"/>
              <a:ext cx="2884170" cy="28854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0B114D01-7A88-8942-8954-10DFEB791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8" t="10051" r="8066" b="4033"/>
            <a:stretch/>
          </p:blipFill>
          <p:spPr bwMode="auto">
            <a:xfrm>
              <a:off x="1377950" y="2079307"/>
              <a:ext cx="2893060" cy="28822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4A1C83B2-2EFE-8844-8D9F-D24D7D407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" t="5677" r="4719" b="5526"/>
            <a:stretch/>
          </p:blipFill>
          <p:spPr bwMode="auto">
            <a:xfrm>
              <a:off x="7154545" y="2077402"/>
              <a:ext cx="2893695" cy="28841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3" name="矩形 12"/>
          <p:cNvSpPr/>
          <p:nvPr/>
        </p:nvSpPr>
        <p:spPr>
          <a:xfrm>
            <a:off x="593710" y="5661248"/>
            <a:ext cx="80827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Effects of sleep problems on regional differences in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Aβ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in the APOE ε4+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group. The regions include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left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bankssts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, left cuneus, bilateral entorhinal, left lingual, left superior parietal, left hippocampus, and many other brain regions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04854" y="6327730"/>
            <a:ext cx="3786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i-FI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Unpublished data</a:t>
            </a:r>
            <a:endParaRPr lang="zh-CN" altLang="en-US" sz="1600" i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944650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A</a:t>
            </a:r>
            <a:r>
              <a:rPr lang="en-US" altLang="zh-CN" sz="2800" dirty="0"/>
              <a:t>β</a:t>
            </a:r>
            <a:r>
              <a:rPr lang="en-US" altLang="zh-CN" sz="2800" dirty="0" smtClean="0"/>
              <a:t> Dynamics </a:t>
            </a:r>
            <a:r>
              <a:rPr lang="en-US" altLang="zh-CN" sz="2800" dirty="0"/>
              <a:t>are </a:t>
            </a:r>
            <a:r>
              <a:rPr lang="en-US" altLang="zh-CN" sz="2800" dirty="0" smtClean="0"/>
              <a:t>Regulated </a:t>
            </a:r>
            <a:r>
              <a:rPr lang="en-US" altLang="zh-CN" sz="2800" dirty="0"/>
              <a:t>by </a:t>
            </a:r>
            <a:r>
              <a:rPr lang="en-US" altLang="zh-CN" sz="2800" dirty="0" smtClean="0"/>
              <a:t>Sleep-Wake Cycle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3"/>
          <a:stretch/>
        </p:blipFill>
        <p:spPr bwMode="auto">
          <a:xfrm>
            <a:off x="2902161" y="1247862"/>
            <a:ext cx="2517367" cy="2993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07504" y="1196752"/>
            <a:ext cx="5425432" cy="3044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1910" y="5952090"/>
            <a:ext cx="2536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Prof</a:t>
            </a:r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. David M. </a:t>
            </a:r>
            <a:r>
              <a:rPr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Holtzman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259867"/>
            <a:ext cx="282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Washington University</a:t>
            </a:r>
            <a:endParaRPr lang="zh-CN" altLang="en-US" sz="1400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45" y="4501255"/>
            <a:ext cx="1127917" cy="146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940152" y="6426425"/>
            <a:ext cx="252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Kang 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et al., Science 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2009</a:t>
            </a:r>
            <a:endParaRPr lang="zh-CN" altLang="en-US" sz="1600" i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8" t="61183"/>
          <a:stretch/>
        </p:blipFill>
        <p:spPr bwMode="auto">
          <a:xfrm>
            <a:off x="5689650" y="1196752"/>
            <a:ext cx="3262903" cy="240518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92" b="48416"/>
          <a:stretch/>
        </p:blipFill>
        <p:spPr bwMode="auto">
          <a:xfrm>
            <a:off x="220598" y="1247862"/>
            <a:ext cx="2681563" cy="222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7669" y="3601935"/>
            <a:ext cx="1607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Mice</a:t>
            </a:r>
            <a:endParaRPr lang="zh-CN" altLang="en-US" sz="2000" b="1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1886" y="1184556"/>
            <a:ext cx="1607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Humans</a:t>
            </a:r>
            <a:endParaRPr lang="zh-CN" altLang="en-US" sz="2000" b="1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87" y="4640819"/>
            <a:ext cx="2469235" cy="185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42" y="4725590"/>
            <a:ext cx="2877440" cy="173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883761" y="4174908"/>
            <a:ext cx="77640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The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amount of brain interstitial fluid 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A</a:t>
            </a:r>
            <a:r>
              <a:rPr lang="el-GR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β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correlated with wakefulness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Brain Aβ </a:t>
            </a:r>
            <a:r>
              <a:rPr lang="en-US" altLang="zh-CN" dirty="0" smtClean="0"/>
              <a:t>Increases </a:t>
            </a:r>
            <a:r>
              <a:rPr lang="en-US" altLang="zh-CN" dirty="0" smtClean="0"/>
              <a:t>After Sleep Deprivation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43" y="3202054"/>
            <a:ext cx="7464491" cy="321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92510" y="1525774"/>
            <a:ext cx="6137311" cy="1059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O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ne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night of sleep deprivation, relative to 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baseline, resulted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in a significant increase in Aβ burden in </a:t>
            </a:r>
            <a:r>
              <a:rPr lang="en-US" altLang="zh-CN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the right </a:t>
            </a:r>
            <a:r>
              <a:rPr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hippocampus and thalamus</a:t>
            </a:r>
            <a:endParaRPr lang="zh-CN" altLang="en-US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40728" y="6474822"/>
            <a:ext cx="373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i="1" dirty="0" err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Shokri-Kojori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et al., PNAS 2018</a:t>
            </a:r>
            <a:endParaRPr lang="zh-CN" altLang="en-US" sz="1600" i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44"/>
          <a:stretch/>
        </p:blipFill>
        <p:spPr bwMode="auto">
          <a:xfrm>
            <a:off x="1030643" y="1196560"/>
            <a:ext cx="1106065" cy="123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537775" y="2430894"/>
            <a:ext cx="2200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Prof. Nora D. </a:t>
            </a:r>
            <a:r>
              <a:rPr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Volkow</a:t>
            </a:r>
            <a:endParaRPr lang="en-US" altLang="zh-C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520" y="2738671"/>
            <a:ext cx="277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National Institute on Alcohol Abuse and Alcoholism</a:t>
            </a:r>
            <a:endParaRPr lang="zh-CN" altLang="en-US" sz="14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9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450" y="1286793"/>
            <a:ext cx="5087604" cy="244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Other Potential Mechanisms of Sleep Disturbances and Dementia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08320" y="3027425"/>
            <a:ext cx="2019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Prof. Kristine </a:t>
            </a:r>
            <a:r>
              <a:rPr lang="en-US" altLang="zh-CN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Yaffe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3343378"/>
            <a:ext cx="317106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400" b="0" dirty="0">
                <a:sym typeface="Arial" panose="020B0604020202020204" pitchFamily="34" charset="0"/>
              </a:rPr>
              <a:t>University of California San Francisco</a:t>
            </a:r>
            <a:endParaRPr lang="zh-CN" altLang="en-US" sz="1400" b="0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34723" y="4804377"/>
            <a:ext cx="3101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hlinkClick r:id="rId3"/>
              </a:rPr>
              <a:t>https://</a:t>
            </a:r>
            <a:r>
              <a:rPr lang="en-US" altLang="zh-CN" sz="1600" i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hlinkClick r:id="rId3"/>
              </a:rPr>
              <a:t>yaffe.ucsf.edu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hlinkClick r:id="rId3"/>
              </a:rPr>
              <a:t>/</a:t>
            </a:r>
            <a:endParaRPr lang="en-US" altLang="zh-CN" sz="1600" i="1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  <a:p>
            <a:pPr algn="r"/>
            <a:r>
              <a:rPr lang="en-US" altLang="zh-CN" sz="1600" i="1" dirty="0" err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Yaffe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et al., Lancet </a:t>
            </a:r>
            <a:r>
              <a:rPr lang="en-US" altLang="zh-CN" sz="1600" i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Neurol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2014; </a:t>
            </a:r>
            <a:r>
              <a:rPr lang="en-US" altLang="zh-CN" sz="1600" i="1" dirty="0" err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Leng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et 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al., Lancet </a:t>
            </a:r>
            <a:r>
              <a:rPr lang="en-US" altLang="zh-CN" sz="1600" i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Neurol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2019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5" r="24261" b="6800"/>
          <a:stretch/>
        </p:blipFill>
        <p:spPr bwMode="auto">
          <a:xfrm>
            <a:off x="863241" y="1449246"/>
            <a:ext cx="1509620" cy="148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7" y="3861048"/>
            <a:ext cx="4606197" cy="271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86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Acknowledgement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>
          <a:xfrm>
            <a:off x="467544" y="1258057"/>
            <a:ext cx="8229600" cy="4822868"/>
          </a:xfrm>
        </p:spPr>
        <p:txBody>
          <a:bodyPr>
            <a:normAutofit/>
          </a:bodyPr>
          <a:lstStyle/>
          <a:p>
            <a:pPr marL="228600" lvl="0" indent="-2286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prstClr val="black"/>
                </a:solidFill>
                <a:ea typeface="黑体"/>
              </a:rPr>
              <a:t>Prof. Lu Lin, Prof. Shi </a:t>
            </a:r>
            <a:r>
              <a:rPr lang="en-US" altLang="zh-CN" sz="2000" dirty="0" err="1">
                <a:solidFill>
                  <a:prstClr val="black"/>
                </a:solidFill>
                <a:ea typeface="黑体"/>
              </a:rPr>
              <a:t>Jie</a:t>
            </a:r>
            <a:r>
              <a:rPr lang="en-US" altLang="zh-CN" sz="2000" dirty="0">
                <a:solidFill>
                  <a:prstClr val="black"/>
                </a:solidFill>
                <a:ea typeface="黑体"/>
              </a:rPr>
              <a:t>,  Prof. Sun Hong-</a:t>
            </a:r>
            <a:r>
              <a:rPr lang="en-US" altLang="zh-CN" sz="2000" dirty="0" err="1">
                <a:solidFill>
                  <a:prstClr val="black"/>
                </a:solidFill>
                <a:ea typeface="黑体"/>
              </a:rPr>
              <a:t>Qiang</a:t>
            </a:r>
            <a:endParaRPr lang="en-US" altLang="zh-CN" sz="2000" dirty="0">
              <a:solidFill>
                <a:prstClr val="black"/>
              </a:solidFill>
              <a:ea typeface="黑体"/>
            </a:endParaRPr>
          </a:p>
          <a:p>
            <a:pPr marL="228600" lvl="0" indent="-2286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err="1">
                <a:solidFill>
                  <a:prstClr val="black"/>
                </a:solidFill>
                <a:ea typeface="黑体"/>
              </a:rPr>
              <a:t>Bao</a:t>
            </a:r>
            <a:r>
              <a:rPr lang="en-US" altLang="zh-CN" sz="2000" dirty="0">
                <a:solidFill>
                  <a:prstClr val="black"/>
                </a:solidFill>
                <a:ea typeface="黑体"/>
              </a:rPr>
              <a:t> Yan-Ping, </a:t>
            </a:r>
            <a:r>
              <a:rPr lang="en-US" altLang="zh-CN" sz="2000" dirty="0" smtClean="0">
                <a:solidFill>
                  <a:prstClr val="black"/>
                </a:solidFill>
                <a:ea typeface="黑体"/>
              </a:rPr>
              <a:t>Deng </a:t>
            </a:r>
            <a:r>
              <a:rPr lang="en-US" altLang="zh-CN" sz="2000" dirty="0" err="1" smtClean="0">
                <a:solidFill>
                  <a:prstClr val="black"/>
                </a:solidFill>
                <a:ea typeface="黑体"/>
              </a:rPr>
              <a:t>Jia</a:t>
            </a:r>
            <a:r>
              <a:rPr lang="en-US" altLang="zh-CN" sz="2000" dirty="0" smtClean="0">
                <a:solidFill>
                  <a:prstClr val="black"/>
                </a:solidFill>
                <a:ea typeface="黑体"/>
              </a:rPr>
              <a:t>-Hui, Que Jian-Yu, </a:t>
            </a:r>
            <a:r>
              <a:rPr lang="en-US" altLang="zh-CN" sz="2000" dirty="0">
                <a:solidFill>
                  <a:prstClr val="black"/>
                </a:solidFill>
                <a:ea typeface="黑体"/>
              </a:rPr>
              <a:t>Zheng </a:t>
            </a:r>
            <a:r>
              <a:rPr lang="en-US" altLang="zh-CN" sz="2000" dirty="0" smtClean="0">
                <a:solidFill>
                  <a:prstClr val="black"/>
                </a:solidFill>
                <a:ea typeface="黑体"/>
              </a:rPr>
              <a:t>Yong-Bo</a:t>
            </a:r>
            <a:r>
              <a:rPr lang="en-US" altLang="zh-CN" sz="2000" dirty="0" smtClean="0">
                <a:solidFill>
                  <a:prstClr val="black"/>
                </a:solidFill>
                <a:ea typeface="黑体"/>
              </a:rPr>
              <a:t>, Wang Qian-Wen, Feng Shu-</a:t>
            </a:r>
            <a:r>
              <a:rPr lang="en-US" altLang="zh-CN" sz="2000" dirty="0" err="1" smtClean="0">
                <a:solidFill>
                  <a:prstClr val="black"/>
                </a:solidFill>
                <a:ea typeface="黑体"/>
              </a:rPr>
              <a:t>Fei</a:t>
            </a:r>
            <a:endParaRPr lang="en-US" altLang="zh-CN" sz="2000" dirty="0">
              <a:solidFill>
                <a:prstClr val="black"/>
              </a:solidFill>
              <a:ea typeface="黑体"/>
            </a:endParaRPr>
          </a:p>
          <a:p>
            <a:pPr marL="228600" lvl="0" indent="-2286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smtClean="0">
                <a:solidFill>
                  <a:prstClr val="black"/>
                </a:solidFill>
                <a:ea typeface="黑体"/>
              </a:rPr>
              <a:t>Wu </a:t>
            </a:r>
            <a:r>
              <a:rPr lang="en-US" altLang="zh-CN" sz="2000" dirty="0">
                <a:solidFill>
                  <a:prstClr val="black"/>
                </a:solidFill>
                <a:ea typeface="黑体"/>
              </a:rPr>
              <a:t>Ping, Chang Su-Hua, Han Ying, </a:t>
            </a:r>
            <a:r>
              <a:rPr lang="en-US" altLang="zh-CN" sz="2000" dirty="0" smtClean="0">
                <a:solidFill>
                  <a:prstClr val="black"/>
                </a:solidFill>
                <a:ea typeface="黑体"/>
              </a:rPr>
              <a:t>Yan </a:t>
            </a:r>
            <a:r>
              <a:rPr lang="en-US" altLang="zh-CN" sz="2000" dirty="0">
                <a:solidFill>
                  <a:prstClr val="black"/>
                </a:solidFill>
                <a:ea typeface="黑体"/>
              </a:rPr>
              <a:t>Wei, </a:t>
            </a:r>
            <a:r>
              <a:rPr lang="en-US" altLang="zh-CN" sz="2000" dirty="0" smtClean="0">
                <a:solidFill>
                  <a:prstClr val="black"/>
                </a:solidFill>
                <a:ea typeface="黑体"/>
              </a:rPr>
              <a:t>Sun </a:t>
            </a:r>
            <a:r>
              <a:rPr lang="en-US" altLang="zh-CN" sz="2000" dirty="0">
                <a:solidFill>
                  <a:prstClr val="black"/>
                </a:solidFill>
                <a:ea typeface="黑体"/>
              </a:rPr>
              <a:t>Yan-Kun, </a:t>
            </a:r>
            <a:r>
              <a:rPr lang="en-US" altLang="zh-CN" sz="2000" dirty="0" smtClean="0">
                <a:solidFill>
                  <a:prstClr val="black"/>
                </a:solidFill>
                <a:ea typeface="黑体"/>
              </a:rPr>
              <a:t>Yuan </a:t>
            </a:r>
            <a:r>
              <a:rPr lang="en-US" altLang="zh-CN" sz="2000" dirty="0">
                <a:solidFill>
                  <a:prstClr val="black"/>
                </a:solidFill>
                <a:ea typeface="黑体"/>
              </a:rPr>
              <a:t>Kai</a:t>
            </a:r>
          </a:p>
          <a:p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08BFAE5-7691-417C-B86D-9EF2B14C2E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2" b="23506"/>
          <a:stretch/>
        </p:blipFill>
        <p:spPr>
          <a:xfrm>
            <a:off x="827584" y="3212976"/>
            <a:ext cx="7559358" cy="308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60648"/>
            <a:ext cx="5810250" cy="5810250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1043608" y="2353243"/>
            <a:ext cx="7200800" cy="1625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Thank you!</a:t>
            </a:r>
          </a:p>
          <a:p>
            <a:pPr algn="ctr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4800" b="1" dirty="0">
                <a:solidFill>
                  <a:srgbClr val="00206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 and A</a:t>
            </a:r>
          </a:p>
        </p:txBody>
      </p:sp>
    </p:spTree>
    <p:extLst>
      <p:ext uri="{BB962C8B-B14F-4D97-AF65-F5344CB8AC3E}">
        <p14:creationId xmlns:p14="http://schemas.microsoft.com/office/powerpoint/2010/main" val="12462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Sleep Characteristics Across the Ages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7" name="内容占位符 6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113234" cy="2927993"/>
          </a:xfrm>
        </p:spPr>
      </p:pic>
      <p:sp>
        <p:nvSpPr>
          <p:cNvPr id="8" name="矩形 7"/>
          <p:cNvSpPr/>
          <p:nvPr/>
        </p:nvSpPr>
        <p:spPr>
          <a:xfrm>
            <a:off x="2123728" y="6072998"/>
            <a:ext cx="6266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Kocevska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et al., Nat Hum </a:t>
            </a:r>
            <a:r>
              <a:rPr lang="en-US" altLang="zh-CN" sz="1600" i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Behav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2021; </a:t>
            </a:r>
            <a:r>
              <a:rPr lang="en-US" altLang="zh-CN" sz="1600" i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Mander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et al., Neuron 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2017</a:t>
            </a:r>
            <a:endParaRPr lang="en-US" altLang="zh-CN" sz="1600" i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1" b="54813"/>
          <a:stretch/>
        </p:blipFill>
        <p:spPr bwMode="auto">
          <a:xfrm>
            <a:off x="4684935" y="4350114"/>
            <a:ext cx="4207545" cy="159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587823" y="4414422"/>
            <a:ext cx="4248472" cy="1496010"/>
            <a:chOff x="755576" y="4159097"/>
            <a:chExt cx="3520828" cy="1308427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81976"/>
            <a:stretch/>
          </p:blipFill>
          <p:spPr bwMode="auto">
            <a:xfrm>
              <a:off x="755576" y="4159097"/>
              <a:ext cx="3503180" cy="959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678" b="54813"/>
            <a:stretch/>
          </p:blipFill>
          <p:spPr bwMode="auto">
            <a:xfrm>
              <a:off x="773224" y="5067801"/>
              <a:ext cx="3503180" cy="399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98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Sleep Disturbances</a:t>
            </a:r>
            <a:endParaRPr lang="zh-CN" altLang="en-US" dirty="0"/>
          </a:p>
        </p:txBody>
      </p:sp>
      <p:pic>
        <p:nvPicPr>
          <p:cNvPr id="7" name="内容占位符 6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2" y="1475009"/>
            <a:ext cx="4320480" cy="434082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31" y="1517349"/>
            <a:ext cx="4212570" cy="425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871134" y="6140043"/>
            <a:ext cx="69493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Folmer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et al., Sleep Med Rev 2020; </a:t>
            </a:r>
            <a:r>
              <a:rPr lang="en-US" altLang="zh-CN" sz="1600" i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Boulos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et al., Lancet </a:t>
            </a:r>
            <a:r>
              <a:rPr lang="en-US" altLang="zh-CN" sz="1600" i="1" dirty="0" err="1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Respir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Med</a:t>
            </a:r>
            <a:r>
              <a:rPr lang="en-US" altLang="zh-CN" sz="1600" i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1600" i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2019</a:t>
            </a:r>
            <a:endParaRPr lang="en-US" altLang="zh-CN" sz="1600" i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6016" y="153601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Wake after sleep onset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0272" y="153601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Sleep onset latency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6016" y="285293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Arousal index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272" y="285293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N1</a:t>
            </a:r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percentage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16016" y="422108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Apnea hypopnea index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0272" y="422108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Periodic limb movement index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Sleep </a:t>
            </a:r>
            <a:r>
              <a:rPr lang="en-US" altLang="zh-CN" dirty="0" smtClean="0"/>
              <a:t>Disturbances and Health Outcomes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灯片编号占位符 3"/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913308-F349-4B6D-A68A-DD1791B4A57B}" type="slidenum">
              <a:rPr lang="zh-CN" altLang="en-US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pPr/>
              <a:t>4</a:t>
            </a:fld>
            <a:endParaRPr lang="zh-CN" altLang="en-US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760" y="1268760"/>
            <a:ext cx="4049124" cy="2710145"/>
            <a:chOff x="696686" y="1010207"/>
            <a:chExt cx="4049124" cy="2710145"/>
          </a:xfrm>
        </p:grpSpPr>
        <p:sp>
          <p:nvSpPr>
            <p:cNvPr id="7" name="矩形 6"/>
            <p:cNvSpPr/>
            <p:nvPr/>
          </p:nvSpPr>
          <p:spPr>
            <a:xfrm>
              <a:off x="851647" y="1123419"/>
              <a:ext cx="3894163" cy="25969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96686" y="1010207"/>
              <a:ext cx="3974196" cy="2617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0260" y="1489168"/>
              <a:ext cx="3512512" cy="656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600" dirty="0" smtClean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Sleep </a:t>
              </a:r>
              <a:r>
                <a:rPr lang="en-US" altLang="zh-CN" sz="16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regulates </a:t>
              </a:r>
              <a:r>
                <a:rPr lang="en-US" altLang="zh-CN" sz="1600" dirty="0" err="1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haematopoiesis</a:t>
              </a:r>
              <a:r>
                <a:rPr lang="en-US" altLang="zh-CN" sz="1600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 and protects against atherosclerosis </a:t>
              </a:r>
              <a:endParaRPr lang="zh-CN" altLang="en-US" sz="1600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6686" y="1089651"/>
              <a:ext cx="39741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Cardiovascular Diseases</a:t>
              </a:r>
              <a:endPara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文本框 5"/>
            <p:cNvSpPr txBox="1"/>
            <p:nvPr/>
          </p:nvSpPr>
          <p:spPr>
            <a:xfrm>
              <a:off x="2607597" y="3318494"/>
              <a:ext cx="19463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i="1" dirty="0" err="1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Mcalpine</a:t>
              </a:r>
              <a:r>
                <a:rPr lang="en-US" altLang="zh-CN" sz="1100" i="1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 et al., Nature 2019</a:t>
              </a:r>
              <a:endParaRPr lang="zh-CN" altLang="en-US" sz="1100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81207" y="1268760"/>
            <a:ext cx="4049124" cy="2710145"/>
            <a:chOff x="696686" y="1010207"/>
            <a:chExt cx="4049124" cy="2710145"/>
          </a:xfrm>
        </p:grpSpPr>
        <p:sp>
          <p:nvSpPr>
            <p:cNvPr id="13" name="矩形 12"/>
            <p:cNvSpPr/>
            <p:nvPr/>
          </p:nvSpPr>
          <p:spPr>
            <a:xfrm>
              <a:off x="851647" y="1123419"/>
              <a:ext cx="3894163" cy="25969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96686" y="1010207"/>
              <a:ext cx="3974196" cy="2617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50260" y="1497877"/>
              <a:ext cx="337768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60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dirty="0">
                  <a:sym typeface="Arial" panose="020B0604020202020204" pitchFamily="34" charset="0"/>
                </a:rPr>
                <a:t>A function of the sharp wave-ripple is to modulate peripheral glucose homeostasis</a:t>
              </a:r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6686" y="1089651"/>
              <a:ext cx="3974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Metabolic </a:t>
              </a:r>
              <a:r>
                <a:rPr lang="en-US" altLang="zh-CN" sz="2000" b="1" dirty="0" smtClean="0">
                  <a:solidFill>
                    <a:schemeClr val="accent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Diseases</a:t>
              </a:r>
              <a:endPara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7" name="文本框 5"/>
            <p:cNvSpPr txBox="1"/>
            <p:nvPr/>
          </p:nvSpPr>
          <p:spPr>
            <a:xfrm>
              <a:off x="2607597" y="3318494"/>
              <a:ext cx="18373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i="1" dirty="0" err="1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Tingley</a:t>
              </a:r>
              <a:r>
                <a:rPr lang="en-US" altLang="zh-CN" sz="1100" i="1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 et al., Nature 2021</a:t>
              </a:r>
              <a:endParaRPr lang="zh-CN" altLang="en-US" sz="1100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81207" y="4153268"/>
            <a:ext cx="4049124" cy="2710145"/>
            <a:chOff x="696686" y="1010207"/>
            <a:chExt cx="4049124" cy="2710145"/>
          </a:xfrm>
        </p:grpSpPr>
        <p:sp>
          <p:nvSpPr>
            <p:cNvPr id="19" name="矩形 18"/>
            <p:cNvSpPr/>
            <p:nvPr/>
          </p:nvSpPr>
          <p:spPr>
            <a:xfrm>
              <a:off x="851647" y="1123419"/>
              <a:ext cx="3894163" cy="25969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96686" y="1010207"/>
              <a:ext cx="3974196" cy="2617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0261" y="1498987"/>
              <a:ext cx="337768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50000"/>
                </a:lnSpc>
                <a:defRPr sz="16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altLang="zh-CN" dirty="0"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Sleep </a:t>
              </a:r>
              <a:r>
                <a:rPr lang="en-US" altLang="zh-CN" dirty="0" smtClean="0"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loss can cause death through accumulation of reactive oxygen species in the gut</a:t>
              </a:r>
              <a:endParaRPr lang="zh-CN" altLang="en-US" dirty="0"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68742" y="1089651"/>
              <a:ext cx="16285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Death</a:t>
              </a:r>
              <a:endPara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文本框 5"/>
            <p:cNvSpPr txBox="1"/>
            <p:nvPr/>
          </p:nvSpPr>
          <p:spPr>
            <a:xfrm>
              <a:off x="1560362" y="3311394"/>
              <a:ext cx="17203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i="1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Vaccaro et al., Cell 2020</a:t>
              </a:r>
              <a:endParaRPr lang="zh-CN" altLang="en-US" sz="1100" i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74760" y="4153268"/>
            <a:ext cx="4049124" cy="2710145"/>
            <a:chOff x="696686" y="1010207"/>
            <a:chExt cx="4049124" cy="2710145"/>
          </a:xfrm>
        </p:grpSpPr>
        <p:sp>
          <p:nvSpPr>
            <p:cNvPr id="25" name="矩形 24"/>
            <p:cNvSpPr/>
            <p:nvPr/>
          </p:nvSpPr>
          <p:spPr>
            <a:xfrm>
              <a:off x="851647" y="1123419"/>
              <a:ext cx="3894163" cy="25969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96686" y="1010207"/>
              <a:ext cx="3974196" cy="2617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4389" y="1784787"/>
              <a:ext cx="2159490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0000"/>
                </a:lnSpc>
                <a:defRPr sz="160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ym typeface="Arial" panose="020B0604020202020204" pitchFamily="34" charset="0"/>
                </a:rPr>
                <a:t>The </a:t>
              </a:r>
              <a:r>
                <a:rPr lang="en-US" altLang="zh-CN" dirty="0" err="1">
                  <a:sym typeface="Arial" panose="020B0604020202020204" pitchFamily="34" charset="0"/>
                </a:rPr>
                <a:t>NEMURI</a:t>
              </a:r>
              <a:r>
                <a:rPr lang="en-US" altLang="zh-CN" dirty="0">
                  <a:sym typeface="Arial" panose="020B0604020202020204" pitchFamily="34" charset="0"/>
                </a:rPr>
                <a:t> protein </a:t>
              </a:r>
              <a:r>
                <a:rPr lang="en-US" altLang="zh-CN" dirty="0" smtClean="0">
                  <a:sym typeface="Arial" panose="020B0604020202020204" pitchFamily="34" charset="0"/>
                </a:rPr>
                <a:t>can </a:t>
              </a:r>
              <a:r>
                <a:rPr lang="en-US" altLang="zh-CN" dirty="0">
                  <a:sym typeface="Arial" panose="020B0604020202020204" pitchFamily="34" charset="0"/>
                </a:rPr>
                <a:t>drive prolonged sleep </a:t>
              </a:r>
              <a:r>
                <a:rPr lang="en-US" altLang="zh-CN" dirty="0" smtClean="0">
                  <a:sym typeface="Arial" panose="020B0604020202020204" pitchFamily="34" charset="0"/>
                </a:rPr>
                <a:t>and </a:t>
              </a:r>
              <a:r>
                <a:rPr lang="en-US" altLang="zh-CN" dirty="0">
                  <a:sym typeface="Arial" panose="020B0604020202020204" pitchFamily="34" charset="0"/>
                </a:rPr>
                <a:t>to promote survival after infection</a:t>
              </a:r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6686" y="1089651"/>
              <a:ext cx="3974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  <a:sym typeface="Arial" panose="020B0604020202020204" pitchFamily="34" charset="0"/>
                </a:rPr>
                <a:t>Immune Diseases</a:t>
              </a:r>
              <a:endParaRPr lang="zh-CN" altLang="en-US" sz="2000" b="1" dirty="0">
                <a:solidFill>
                  <a:schemeClr val="accent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" name="文本框 5"/>
            <p:cNvSpPr txBox="1"/>
            <p:nvPr/>
          </p:nvSpPr>
          <p:spPr>
            <a:xfrm>
              <a:off x="2825501" y="3193518"/>
              <a:ext cx="17828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i="1" dirty="0" smtClean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Toda </a:t>
              </a:r>
              <a:r>
                <a:rPr lang="en-US" altLang="zh-CN" sz="1100" i="1" dirty="0"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et al., Science 2019</a:t>
              </a:r>
            </a:p>
          </p:txBody>
        </p:sp>
      </p:grpSp>
      <p:pic>
        <p:nvPicPr>
          <p:cNvPr id="30" name="图片 29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99" y="2680438"/>
            <a:ext cx="3588299" cy="860117"/>
          </a:xfrm>
          <a:prstGeom prst="rect">
            <a:avLst/>
          </a:prstGeom>
        </p:spPr>
      </p:pic>
      <p:pic>
        <p:nvPicPr>
          <p:cNvPr id="31" name="图片 30" descr="屏幕剪辑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1"/>
          <a:stretch/>
        </p:blipFill>
        <p:spPr>
          <a:xfrm>
            <a:off x="653011" y="2708920"/>
            <a:ext cx="3895946" cy="612660"/>
          </a:xfrm>
          <a:prstGeom prst="rect">
            <a:avLst/>
          </a:prstGeom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96" y="5550152"/>
            <a:ext cx="984328" cy="98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图片 32" descr="屏幕剪辑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86"/>
          <a:stretch/>
        </p:blipFill>
        <p:spPr>
          <a:xfrm>
            <a:off x="6066399" y="5589233"/>
            <a:ext cx="1337697" cy="955290"/>
          </a:xfrm>
          <a:prstGeom prst="rect">
            <a:avLst/>
          </a:prstGeom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95" y="4879258"/>
            <a:ext cx="1657819" cy="130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1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Sleep Disturbances </a:t>
            </a:r>
            <a:r>
              <a:rPr lang="en-US" altLang="zh-CN" dirty="0" smtClean="0"/>
              <a:t>and Cognitive Impairment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内容占位符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215306"/>
            <a:ext cx="4896544" cy="25812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8024" y="6237312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i="1" dirty="0" smtClean="0"/>
              <a:t>Fan </a:t>
            </a:r>
            <a:r>
              <a:rPr lang="en-US" altLang="zh-CN" i="1" dirty="0"/>
              <a:t>et al., </a:t>
            </a:r>
            <a:r>
              <a:rPr lang="en-US" altLang="zh-CN" i="1" dirty="0" smtClean="0"/>
              <a:t>Sleep 2019</a:t>
            </a:r>
            <a:endParaRPr lang="zh-CN" altLang="en-US" i="1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3" y="3796604"/>
            <a:ext cx="2736304" cy="2271961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149080"/>
            <a:ext cx="5961622" cy="1738556"/>
          </a:xfrm>
          <a:prstGeom prst="rect">
            <a:avLst/>
          </a:prstGeom>
        </p:spPr>
      </p:pic>
      <p:pic>
        <p:nvPicPr>
          <p:cNvPr id="9" name="Picture 2" descr="F:\lb\老板简历\照片\陆林院士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310" y="1340768"/>
            <a:ext cx="1326803" cy="151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196539" y="2980780"/>
            <a:ext cx="156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Prof. Lin </a:t>
            </a:r>
            <a:r>
              <a:rPr lang="en-US" altLang="zh-CN" sz="16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Lu</a:t>
            </a:r>
            <a:endParaRPr lang="zh-CN" altLang="en-US" sz="16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5" y="3288557"/>
            <a:ext cx="3672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Peking University Sixth Hospital</a:t>
            </a:r>
            <a:endParaRPr lang="zh-CN" altLang="en-US" sz="1600" b="1" dirty="0" smtClean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7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Sleep Disturbances and </a:t>
            </a:r>
            <a:r>
              <a:rPr lang="en-US" altLang="zh-CN" dirty="0" smtClean="0"/>
              <a:t>Dementia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19256" cy="4713388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/>
              <a:t>Some </a:t>
            </a:r>
            <a:r>
              <a:rPr lang="en-US" altLang="zh-CN" sz="2000" dirty="0" smtClean="0"/>
              <a:t>studies have </a:t>
            </a:r>
            <a:r>
              <a:rPr lang="en-US" altLang="zh-CN" sz="2000" dirty="0"/>
              <a:t>reported that insomnia and </a:t>
            </a:r>
            <a:r>
              <a:rPr lang="en-US" altLang="zh-CN" sz="2000" dirty="0" smtClean="0"/>
              <a:t>sleep disordered breathing </a:t>
            </a:r>
            <a:r>
              <a:rPr lang="en-US" altLang="zh-CN" sz="2000" dirty="0"/>
              <a:t>increase the risk of </a:t>
            </a:r>
            <a:r>
              <a:rPr lang="en-US" altLang="zh-CN" sz="2000" dirty="0" smtClean="0"/>
              <a:t>developing dementia, </a:t>
            </a:r>
            <a:r>
              <a:rPr lang="en-US" altLang="zh-CN" sz="2000" dirty="0"/>
              <a:t>but others reported that delays in </a:t>
            </a:r>
            <a:r>
              <a:rPr lang="en-US" altLang="zh-CN" sz="2000" dirty="0" smtClean="0"/>
              <a:t>sleep onset</a:t>
            </a:r>
            <a:r>
              <a:rPr lang="en-US" altLang="zh-CN" sz="2000" dirty="0"/>
              <a:t>, difficulty maintaining sleep, early morning </a:t>
            </a:r>
            <a:r>
              <a:rPr lang="en-US" altLang="zh-CN" sz="2000" dirty="0" smtClean="0"/>
              <a:t>awakening, snoring</a:t>
            </a:r>
            <a:r>
              <a:rPr lang="en-US" altLang="zh-CN" sz="2000" dirty="0"/>
              <a:t>, and sleep apnea do not increase the risk of incident dementia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98274" y="3933056"/>
            <a:ext cx="7776864" cy="1080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comprehensive examination of the predictive role of sleep disturbances in incident dementia is lacking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5950401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1400" i="1" dirty="0" err="1" smtClean="0"/>
              <a:t>Yaffe</a:t>
            </a:r>
            <a:r>
              <a:rPr lang="en-US" altLang="zh-CN" sz="1400" i="1" dirty="0" smtClean="0"/>
              <a:t> et al., JAMA 2011; </a:t>
            </a:r>
            <a:r>
              <a:rPr lang="en-US" altLang="zh-CN" sz="1400" i="1" dirty="0" err="1" smtClean="0"/>
              <a:t>Yaffe</a:t>
            </a:r>
            <a:r>
              <a:rPr lang="en-US" altLang="zh-CN" sz="1400" i="1" dirty="0" smtClean="0"/>
              <a:t> et al., Am J </a:t>
            </a:r>
            <a:r>
              <a:rPr lang="en-US" altLang="zh-CN" sz="1400" i="1" dirty="0" err="1" smtClean="0"/>
              <a:t>Geriatr</a:t>
            </a:r>
            <a:r>
              <a:rPr lang="en-US" altLang="zh-CN" sz="1400" i="1" dirty="0" smtClean="0"/>
              <a:t> Psychiatry 2015; </a:t>
            </a:r>
          </a:p>
          <a:p>
            <a:r>
              <a:rPr lang="en-US" altLang="zh-CN" sz="1400" i="1" dirty="0" err="1" smtClean="0"/>
              <a:t>Bokenberger</a:t>
            </a:r>
            <a:r>
              <a:rPr lang="en-US" altLang="zh-CN" sz="1400" i="1" dirty="0" smtClean="0"/>
              <a:t> </a:t>
            </a:r>
            <a:r>
              <a:rPr lang="en-US" altLang="zh-CN" sz="1400" i="1" dirty="0"/>
              <a:t>et al., J </a:t>
            </a:r>
            <a:r>
              <a:rPr lang="en-US" altLang="zh-CN" sz="1400" i="1" dirty="0" err="1"/>
              <a:t>Gerontol</a:t>
            </a:r>
            <a:r>
              <a:rPr lang="en-US" altLang="zh-CN" sz="1400" i="1" dirty="0"/>
              <a:t> A </a:t>
            </a:r>
            <a:r>
              <a:rPr lang="en-US" altLang="zh-CN" sz="1400" i="1" dirty="0" err="1"/>
              <a:t>Biol</a:t>
            </a:r>
            <a:r>
              <a:rPr lang="en-US" altLang="zh-CN" sz="1400" i="1" dirty="0"/>
              <a:t> </a:t>
            </a:r>
            <a:r>
              <a:rPr lang="en-US" altLang="zh-CN" sz="1400" i="1" dirty="0" err="1"/>
              <a:t>Sci</a:t>
            </a:r>
            <a:r>
              <a:rPr lang="en-US" altLang="zh-CN" sz="1400" i="1" dirty="0"/>
              <a:t> Med </a:t>
            </a:r>
            <a:r>
              <a:rPr lang="en-US" altLang="zh-CN" sz="1400" i="1" dirty="0" err="1"/>
              <a:t>Sci</a:t>
            </a:r>
            <a:r>
              <a:rPr lang="en-US" altLang="zh-CN" sz="1400" i="1" dirty="0"/>
              <a:t> 2017; </a:t>
            </a:r>
            <a:r>
              <a:rPr lang="en-US" altLang="zh-CN" sz="1400" i="1" dirty="0" err="1"/>
              <a:t>Lutsey</a:t>
            </a:r>
            <a:r>
              <a:rPr lang="en-US" altLang="zh-CN" sz="1400" i="1" dirty="0"/>
              <a:t> et al., </a:t>
            </a:r>
            <a:r>
              <a:rPr lang="en-US" altLang="zh-CN" sz="1400" i="1" dirty="0" err="1"/>
              <a:t>Alzheimers</a:t>
            </a:r>
            <a:r>
              <a:rPr lang="en-US" altLang="zh-CN" sz="1400" i="1" dirty="0"/>
              <a:t> </a:t>
            </a:r>
            <a:r>
              <a:rPr lang="en-US" altLang="zh-CN" sz="1400" i="1" dirty="0" smtClean="0"/>
              <a:t>Dement 2018</a:t>
            </a:r>
            <a:endParaRPr lang="zh-CN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850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Meta of Sleep </a:t>
            </a:r>
            <a:r>
              <a:rPr lang="en-US" altLang="zh-CN" dirty="0"/>
              <a:t>Disturbances and Dementia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3034680" cy="4713388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/>
              <a:t>Eighteen longitudinal studies that included 246,786 subjects at baseline and 25,847 dementia cases after an average 9.49 y of follow-up were eligible for inclusion</a:t>
            </a:r>
            <a:endParaRPr lang="zh-CN" altLang="en-US" sz="20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40768"/>
            <a:ext cx="4896544" cy="5175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6438" y="5733256"/>
            <a:ext cx="3816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i="1" dirty="0"/>
              <a:t>Shi et al., Sleep Med Rev 2018</a:t>
            </a:r>
            <a:endParaRPr lang="zh-CN" alt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139289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Insomnia</a:t>
            </a:r>
            <a:endParaRPr lang="zh-CN" alt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9952" y="253522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Sleep disordered breathing</a:t>
            </a:r>
            <a:endParaRPr lang="zh-CN" alt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54098" y="1196618"/>
            <a:ext cx="2268252" cy="3501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All-cause dementia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44208" y="2476327"/>
            <a:ext cx="2232248" cy="15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444208" y="3774746"/>
            <a:ext cx="2232248" cy="15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44208" y="6051590"/>
            <a:ext cx="2232248" cy="153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343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Meta of Sleep Disturbances and Dementia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14818"/>
            <a:ext cx="4407126" cy="434362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15" y="1556792"/>
            <a:ext cx="4329081" cy="4392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0316" y="1837452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Insomnia</a:t>
            </a:r>
            <a:endParaRPr lang="zh-CN" alt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8044" y="286137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Sleep disordered breathing</a:t>
            </a:r>
            <a:endParaRPr lang="zh-CN" alt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04148" y="1156444"/>
            <a:ext cx="2268252" cy="3501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Vascular dementia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759827" y="2534877"/>
            <a:ext cx="2232248" cy="269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717431" y="3746849"/>
            <a:ext cx="2232248" cy="2303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717431" y="5295799"/>
            <a:ext cx="2232248" cy="223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5637" y="187720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Insomnia</a:t>
            </a:r>
            <a:endParaRPr lang="zh-CN" alt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621" y="283380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Sleep disordered breathing</a:t>
            </a:r>
            <a:endParaRPr lang="zh-CN" alt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65666" y="1156444"/>
            <a:ext cx="2268252" cy="3501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Arial" panose="020B0604020202020204" pitchFamily="34" charset="0"/>
                <a:cs typeface="Arial" panose="020B0604020202020204" pitchFamily="34" charset="0"/>
              </a:rPr>
              <a:t>Alzheimer's disease</a:t>
            </a:r>
            <a:endParaRPr lang="zh-CN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466325" y="2561832"/>
            <a:ext cx="2232248" cy="233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437825" y="3498630"/>
            <a:ext cx="2232248" cy="28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436507" y="5315677"/>
            <a:ext cx="2232248" cy="223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48140" y="6165304"/>
            <a:ext cx="3816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i="1" dirty="0"/>
              <a:t>Shi et al., Sleep Med Rev 2018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7755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Meta of Sleep Disturbances and Dementia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94793"/>
              </p:ext>
            </p:extLst>
          </p:nvPr>
        </p:nvGraphicFramePr>
        <p:xfrm>
          <a:off x="539552" y="1988840"/>
          <a:ext cx="7920236" cy="2808312"/>
        </p:xfrm>
        <a:graphic>
          <a:graphicData uri="http://schemas.openxmlformats.org/drawingml/2006/table">
            <a:tbl>
              <a:tblPr firstRow="1" bandRow="1"/>
              <a:tblGrid>
                <a:gridCol w="19800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00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800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800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70074"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endParaRPr lang="zh-CN" altLang="en-US" sz="18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1427" marR="91427" marT="45749" marB="4574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All-cause dementia</a:t>
                      </a:r>
                      <a:endParaRPr lang="zh-CN" altLang="en-US" sz="18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1427" marR="91427" marT="45749" marB="4574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Alzheimer's disease</a:t>
                      </a:r>
                      <a:endParaRPr lang="zh-CN" alt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7" marR="91427" marT="45749" marB="4574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Vascular</a:t>
                      </a:r>
                      <a:r>
                        <a:rPr lang="en-US" altLang="zh-CN" sz="1800" baseline="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 dementia</a:t>
                      </a:r>
                      <a:endParaRPr lang="zh-CN" altLang="en-US" sz="18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1427" marR="91427" marT="45749" marB="4574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0074"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r>
                        <a:rPr lang="en-US" altLang="zh-CN" sz="18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Sleep</a:t>
                      </a:r>
                      <a:r>
                        <a:rPr lang="en-US" altLang="zh-CN" sz="1800" baseline="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 disturbances</a:t>
                      </a:r>
                      <a:endParaRPr lang="zh-CN" altLang="en-US" sz="18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1427" marR="91427" marT="45749" marB="4574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↑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27" marR="91427" marT="45749" marB="45749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↑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27" marR="91427" marT="45749" marB="45749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↑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27" marR="91427" marT="45749" marB="45749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090"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r>
                        <a:rPr lang="en-US" altLang="zh-CN" sz="18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Insomnia</a:t>
                      </a:r>
                      <a:endParaRPr lang="zh-CN" altLang="en-US" sz="18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1427" marR="91427" marT="45749" marB="4574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--</a:t>
                      </a:r>
                      <a:endParaRPr lang="zh-CN" altLang="en-US" sz="18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1427" marR="91427" marT="45749" marB="45749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↑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27" marR="91427" marT="45749" marB="45749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--</a:t>
                      </a:r>
                      <a:endParaRPr lang="zh-CN" altLang="en-US" sz="18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1427" marR="91427" marT="45749" marB="45749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70074"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r>
                        <a:rPr lang="en-US" altLang="zh-CN" sz="1800" dirty="0" smtClean="0">
                          <a:latin typeface="Arial" panose="020B0604020202020204" pitchFamily="34" charset="0"/>
                          <a:ea typeface="黑体" panose="02010609060101010101" pitchFamily="49" charset="-122"/>
                          <a:cs typeface="Arial" panose="020B0604020202020204" pitchFamily="34" charset="0"/>
                        </a:rPr>
                        <a:t>Sleep disordered breathing</a:t>
                      </a:r>
                      <a:endParaRPr lang="zh-CN" altLang="en-US" sz="1800" dirty="0">
                        <a:latin typeface="Arial" panose="020B0604020202020204" pitchFamily="34" charset="0"/>
                        <a:ea typeface="黑体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marL="91427" marR="91427" marT="45749" marB="45749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↑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27" marR="91427" marT="45749" marB="45749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↑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27" marR="91427" marT="45749" marB="45749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1pPr>
                      <a:lvl2pPr marL="4572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2pPr>
                      <a:lvl3pPr marL="9144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3pPr>
                      <a:lvl4pPr marL="13716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4pPr>
                      <a:lvl5pPr marL="1828800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5pPr>
                      <a:lvl6pPr marL="22853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6pPr>
                      <a:lvl7pPr marL="27425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7pPr>
                      <a:lvl8pPr marL="31997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8pPr>
                      <a:lvl9pPr marL="3656965" algn="l" defTabSz="913765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 panose="020B0604020202020204"/>
                          <a:ea typeface="微软雅黑" panose="020B050302020402020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dirty="0" smtClean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↑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27" marR="91427" marT="45749" marB="45749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44008" y="5661248"/>
            <a:ext cx="3816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i="1" dirty="0"/>
              <a:t>Shi et al., Sleep Med Rev 2018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9313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765</Words>
  <Application>Microsoft Office PowerPoint</Application>
  <PresentationFormat>全屏显示(4:3)</PresentationFormat>
  <Paragraphs>124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PowerPoint 演示文稿</vt:lpstr>
      <vt:lpstr>Sleep Characteristics Across the Ages</vt:lpstr>
      <vt:lpstr>Sleep Disturbances</vt:lpstr>
      <vt:lpstr>Sleep Disturbances and Health Outcomes</vt:lpstr>
      <vt:lpstr>Sleep Disturbances and Cognitive Impairment</vt:lpstr>
      <vt:lpstr>Sleep Disturbances and Dementia</vt:lpstr>
      <vt:lpstr>Meta of Sleep Disturbances and Dementia</vt:lpstr>
      <vt:lpstr>Meta of Sleep Disturbances and Dementia</vt:lpstr>
      <vt:lpstr>Meta of Sleep Disturbances and Dementia</vt:lpstr>
      <vt:lpstr>Comment on Meta of Sleep Disturbances and Dementia</vt:lpstr>
      <vt:lpstr>Sleep Disturbances and Amyloid</vt:lpstr>
      <vt:lpstr>Sleep Disturbances and Amyloid</vt:lpstr>
      <vt:lpstr>Sleep Disturbances and Amyloid</vt:lpstr>
      <vt:lpstr>Aβ Dynamics are Regulated by Sleep-Wake Cycle</vt:lpstr>
      <vt:lpstr>Brain Aβ Increases After Sleep Deprivation</vt:lpstr>
      <vt:lpstr>Other Potential Mechanisms of Sleep Disturbances and Dementia</vt:lpstr>
      <vt:lpstr>Acknowledgement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SL</cp:lastModifiedBy>
  <cp:revision>370</cp:revision>
  <dcterms:created xsi:type="dcterms:W3CDTF">2022-06-17T03:36:21Z</dcterms:created>
  <dcterms:modified xsi:type="dcterms:W3CDTF">2022-10-14T02:51:38Z</dcterms:modified>
</cp:coreProperties>
</file>